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61" r:id="rId5"/>
    <p:sldId id="270" r:id="rId6"/>
    <p:sldId id="275" r:id="rId7"/>
    <p:sldId id="263" r:id="rId8"/>
    <p:sldId id="260" r:id="rId9"/>
    <p:sldId id="264" r:id="rId10"/>
    <p:sldId id="276" r:id="rId11"/>
    <p:sldId id="281" r:id="rId12"/>
    <p:sldId id="280" r:id="rId13"/>
    <p:sldId id="271" r:id="rId14"/>
    <p:sldId id="277" r:id="rId15"/>
    <p:sldId id="279" r:id="rId16"/>
    <p:sldId id="278" r:id="rId17"/>
    <p:sldId id="272" r:id="rId18"/>
    <p:sldId id="273" r:id="rId19"/>
    <p:sldId id="269" r:id="rId20"/>
    <p:sldId id="274"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1" d="100"/>
          <a:sy n="111" d="100"/>
        </p:scale>
        <p:origin x="59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0875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005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1447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1188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27-Aug-19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43698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27-Aug-19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58687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4648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6415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5545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139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057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5267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5883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181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1423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27-Aug-19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1042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27-Aug-19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7096766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77369" y="2681973"/>
            <a:ext cx="4437261" cy="890206"/>
          </a:xfrm>
        </p:spPr>
        <p:txBody>
          <a:bodyPr>
            <a:normAutofit fontScale="90000"/>
          </a:bodyPr>
          <a:lstStyle/>
          <a:p>
            <a:r>
              <a:rPr lang="en-US" u="sng" dirty="0">
                <a:solidFill>
                  <a:srgbClr val="0070C0"/>
                </a:solidFill>
                <a:latin typeface="Berlin Sans FB" panose="020E0602020502020306" pitchFamily="34" charset="0"/>
              </a:rPr>
              <a:t>Project </a:t>
            </a:r>
            <a:r>
              <a:rPr lang="en-US" u="sng" dirty="0" err="1">
                <a:solidFill>
                  <a:srgbClr val="0070C0"/>
                </a:solidFill>
                <a:latin typeface="Berlin Sans FB" panose="020E0602020502020306" pitchFamily="34" charset="0"/>
              </a:rPr>
              <a:t>Defence</a:t>
            </a:r>
            <a:endParaRPr lang="en-US" u="sng" dirty="0">
              <a:solidFill>
                <a:srgbClr val="0070C0"/>
              </a:solidFill>
              <a:latin typeface="Berlin Sans FB" panose="020E0602020502020306" pitchFamily="34" charset="0"/>
            </a:endParaRPr>
          </a:p>
        </p:txBody>
      </p:sp>
      <p:sp>
        <p:nvSpPr>
          <p:cNvPr id="3" name="Subtitle 2"/>
          <p:cNvSpPr>
            <a:spLocks noGrp="1"/>
          </p:cNvSpPr>
          <p:nvPr>
            <p:ph type="subTitle" idx="1"/>
          </p:nvPr>
        </p:nvSpPr>
        <p:spPr>
          <a:xfrm>
            <a:off x="1748685" y="4183811"/>
            <a:ext cx="9379390" cy="2579299"/>
          </a:xfrm>
        </p:spPr>
        <p:txBody>
          <a:bodyPr>
            <a:normAutofit lnSpcReduction="10000"/>
          </a:bodyPr>
          <a:lstStyle/>
          <a:p>
            <a:pPr algn="ctr"/>
            <a:r>
              <a:rPr lang="en-US" sz="3200" b="1" u="sng" cap="none" dirty="0">
                <a:solidFill>
                  <a:schemeClr val="tx1"/>
                </a:solidFill>
                <a:latin typeface="Arial" panose="020B0604020202020204" pitchFamily="34" charset="0"/>
                <a:cs typeface="Arial" panose="020B0604020202020204" pitchFamily="34" charset="0"/>
              </a:rPr>
              <a:t>Title</a:t>
            </a:r>
            <a:r>
              <a:rPr lang="en-US" sz="3200" b="1" cap="none" dirty="0">
                <a:solidFill>
                  <a:schemeClr val="tx1"/>
                </a:solidFill>
                <a:latin typeface="Arial" panose="020B0604020202020204" pitchFamily="34" charset="0"/>
                <a:cs typeface="Arial" panose="020B0604020202020204" pitchFamily="34" charset="0"/>
              </a:rPr>
              <a:t>: Temperature Detector Using Arduino UNO &amp; DHT11 Sensor</a:t>
            </a:r>
          </a:p>
          <a:p>
            <a:r>
              <a:rPr lang="en-US" sz="3200" b="1" u="sng" dirty="0">
                <a:solidFill>
                  <a:schemeClr val="tx1"/>
                </a:solidFill>
                <a:latin typeface="Arial" panose="020B0604020202020204" pitchFamily="34" charset="0"/>
                <a:cs typeface="Arial" panose="020B0604020202020204" pitchFamily="34" charset="0"/>
              </a:rPr>
              <a:t>Group</a:t>
            </a:r>
            <a:r>
              <a:rPr lang="en-US" sz="3200" b="1" dirty="0">
                <a:solidFill>
                  <a:schemeClr val="tx1"/>
                </a:solidFill>
                <a:latin typeface="Arial" panose="020B0604020202020204" pitchFamily="34" charset="0"/>
                <a:cs typeface="Arial" panose="020B0604020202020204" pitchFamily="34" charset="0"/>
              </a:rPr>
              <a:t>: </a:t>
            </a:r>
            <a:r>
              <a:rPr lang="en-US" sz="3200" b="1" dirty="0">
                <a:solidFill>
                  <a:srgbClr val="0070C0"/>
                </a:solidFill>
                <a:latin typeface="Arial" panose="020B0604020202020204" pitchFamily="34" charset="0"/>
                <a:cs typeface="Arial" panose="020B0604020202020204" pitchFamily="34" charset="0"/>
              </a:rPr>
              <a:t>03</a:t>
            </a:r>
          </a:p>
          <a:p>
            <a:r>
              <a:rPr lang="en-US" sz="3200" b="1" u="sng" dirty="0">
                <a:solidFill>
                  <a:schemeClr val="tx1"/>
                </a:solidFill>
                <a:latin typeface="Arial" panose="020B0604020202020204" pitchFamily="34" charset="0"/>
                <a:cs typeface="Arial" panose="020B0604020202020204" pitchFamily="34" charset="0"/>
              </a:rPr>
              <a:t>Instructor:</a:t>
            </a:r>
            <a:r>
              <a:rPr lang="en-US" sz="3200" b="1" dirty="0">
                <a:solidFill>
                  <a:schemeClr val="tx1"/>
                </a:solidFill>
                <a:latin typeface="Arial" panose="020B0604020202020204" pitchFamily="34" charset="0"/>
                <a:cs typeface="Arial" panose="020B0604020202020204" pitchFamily="34" charset="0"/>
              </a:rPr>
              <a:t> </a:t>
            </a:r>
            <a:r>
              <a:rPr lang="en-US" sz="3200" b="1" dirty="0">
                <a:solidFill>
                  <a:srgbClr val="000000"/>
                </a:solidFill>
                <a:latin typeface="Calibri" panose="020F0502020204030204" pitchFamily="34" charset="0"/>
              </a:rPr>
              <a:t>Prof. Dr. </a:t>
            </a:r>
            <a:r>
              <a:rPr lang="en-US" sz="3200" b="1" dirty="0" err="1">
                <a:solidFill>
                  <a:srgbClr val="000000"/>
                </a:solidFill>
                <a:latin typeface="Calibri" panose="020F0502020204030204" pitchFamily="34" charset="0"/>
              </a:rPr>
              <a:t>Rashed</a:t>
            </a:r>
            <a:r>
              <a:rPr lang="en-US" sz="3200" b="1" dirty="0">
                <a:solidFill>
                  <a:srgbClr val="000000"/>
                </a:solidFill>
                <a:latin typeface="Calibri" panose="020F0502020204030204" pitchFamily="34" charset="0"/>
              </a:rPr>
              <a:t> </a:t>
            </a:r>
            <a:r>
              <a:rPr lang="en-US" sz="3200" b="1" dirty="0" err="1">
                <a:solidFill>
                  <a:srgbClr val="000000"/>
                </a:solidFill>
                <a:latin typeface="Calibri" panose="020F0502020204030204" pitchFamily="34" charset="0"/>
              </a:rPr>
              <a:t>Mazumder</a:t>
            </a:r>
            <a:r>
              <a:rPr lang="en-US" sz="3200" b="1" dirty="0">
                <a:solidFill>
                  <a:srgbClr val="000000"/>
                </a:solidFill>
                <a:latin typeface="Calibri" panose="020F0502020204030204" pitchFamily="34" charset="0"/>
              </a:rPr>
              <a:t> (Rmz1)</a:t>
            </a:r>
            <a:r>
              <a:rPr lang="en-US" sz="3200" b="1" dirty="0"/>
              <a:t> </a:t>
            </a:r>
            <a:br>
              <a:rPr lang="en-US" sz="3200" dirty="0"/>
            </a:br>
            <a:endParaRPr lang="en-US" sz="3200" b="1" dirty="0">
              <a:solidFill>
                <a:srgbClr val="0070C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4E5491F-24FF-47AE-90F1-F787AAE7116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190002" y="259075"/>
            <a:ext cx="1811996" cy="2201138"/>
          </a:xfrm>
          <a:prstGeom prst="rect">
            <a:avLst/>
          </a:prstGeom>
        </p:spPr>
      </p:pic>
    </p:spTree>
    <p:extLst>
      <p:ext uri="{BB962C8B-B14F-4D97-AF65-F5344CB8AC3E}">
        <p14:creationId xmlns:p14="http://schemas.microsoft.com/office/powerpoint/2010/main" val="4060655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00599-645F-450E-A52D-3AFC146903E6}"/>
              </a:ext>
            </a:extLst>
          </p:cNvPr>
          <p:cNvPicPr>
            <a:picLocks noChangeAspect="1"/>
          </p:cNvPicPr>
          <p:nvPr/>
        </p:nvPicPr>
        <p:blipFill>
          <a:blip r:embed="rId2"/>
          <a:stretch>
            <a:fillRect/>
          </a:stretch>
        </p:blipFill>
        <p:spPr>
          <a:xfrm>
            <a:off x="1372878" y="2609521"/>
            <a:ext cx="4335309" cy="2208298"/>
          </a:xfrm>
          <a:prstGeom prst="rect">
            <a:avLst/>
          </a:prstGeom>
        </p:spPr>
      </p:pic>
      <p:pic>
        <p:nvPicPr>
          <p:cNvPr id="7" name="Picture 6">
            <a:extLst>
              <a:ext uri="{FF2B5EF4-FFF2-40B4-BE49-F238E27FC236}">
                <a16:creationId xmlns:a16="http://schemas.microsoft.com/office/drawing/2014/main" id="{89246500-1C8B-4CAF-97C7-66CCCE5772C4}"/>
              </a:ext>
            </a:extLst>
          </p:cNvPr>
          <p:cNvPicPr>
            <a:picLocks noChangeAspect="1"/>
          </p:cNvPicPr>
          <p:nvPr/>
        </p:nvPicPr>
        <p:blipFill>
          <a:blip r:embed="rId3"/>
          <a:stretch>
            <a:fillRect/>
          </a:stretch>
        </p:blipFill>
        <p:spPr>
          <a:xfrm>
            <a:off x="6827399" y="895474"/>
            <a:ext cx="5174820" cy="4715555"/>
          </a:xfrm>
          <a:prstGeom prst="rect">
            <a:avLst/>
          </a:prstGeom>
        </p:spPr>
      </p:pic>
      <p:sp>
        <p:nvSpPr>
          <p:cNvPr id="8" name="Title 1">
            <a:extLst>
              <a:ext uri="{FF2B5EF4-FFF2-40B4-BE49-F238E27FC236}">
                <a16:creationId xmlns:a16="http://schemas.microsoft.com/office/drawing/2014/main" id="{02822547-73B2-4167-B80C-613236B2D5CA}"/>
              </a:ext>
            </a:extLst>
          </p:cNvPr>
          <p:cNvSpPr>
            <a:spLocks noGrp="1"/>
          </p:cNvSpPr>
          <p:nvPr>
            <p:ph type="title"/>
          </p:nvPr>
        </p:nvSpPr>
        <p:spPr>
          <a:xfrm>
            <a:off x="1390850" y="4975862"/>
            <a:ext cx="3973752" cy="523024"/>
          </a:xfrm>
        </p:spPr>
        <p:txBody>
          <a:bodyPr>
            <a:normAutofit/>
          </a:bodyPr>
          <a:lstStyle/>
          <a:p>
            <a:pPr algn="ctr"/>
            <a:r>
              <a:rPr lang="en-US" sz="2400" b="1" dirty="0">
                <a:solidFill>
                  <a:schemeClr val="tx1"/>
                </a:solidFill>
                <a:latin typeface="Arial" panose="020B0604020202020204" pitchFamily="34" charset="0"/>
                <a:cs typeface="Arial" panose="020B0604020202020204" pitchFamily="34" charset="0"/>
              </a:rPr>
              <a:t>1</a:t>
            </a:r>
            <a:endParaRPr lang="en-US" b="1" dirty="0">
              <a:solidFill>
                <a:schemeClr val="tx1"/>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5A03D791-87D7-49DE-879C-AB94583BAC38}"/>
              </a:ext>
            </a:extLst>
          </p:cNvPr>
          <p:cNvSpPr txBox="1">
            <a:spLocks/>
          </p:cNvSpPr>
          <p:nvPr/>
        </p:nvSpPr>
        <p:spPr>
          <a:xfrm>
            <a:off x="7786777" y="5847129"/>
            <a:ext cx="3973752" cy="52302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a:solidFill>
                  <a:schemeClr val="tx1"/>
                </a:solidFill>
                <a:latin typeface="Arial" panose="020B0604020202020204" pitchFamily="34" charset="0"/>
                <a:cs typeface="Arial" panose="020B0604020202020204" pitchFamily="34" charset="0"/>
              </a:rPr>
              <a:t>2</a:t>
            </a:r>
            <a:endParaRPr 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681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001BB4-4457-442F-A39E-0D19AB37C8B9}"/>
              </a:ext>
            </a:extLst>
          </p:cNvPr>
          <p:cNvPicPr>
            <a:picLocks noChangeAspect="1"/>
          </p:cNvPicPr>
          <p:nvPr/>
        </p:nvPicPr>
        <p:blipFill>
          <a:blip r:embed="rId2"/>
          <a:stretch>
            <a:fillRect/>
          </a:stretch>
        </p:blipFill>
        <p:spPr>
          <a:xfrm>
            <a:off x="433954" y="163902"/>
            <a:ext cx="5519476" cy="6383547"/>
          </a:xfrm>
          <a:prstGeom prst="rect">
            <a:avLst/>
          </a:prstGeom>
        </p:spPr>
      </p:pic>
      <p:pic>
        <p:nvPicPr>
          <p:cNvPr id="11" name="Picture 10">
            <a:extLst>
              <a:ext uri="{FF2B5EF4-FFF2-40B4-BE49-F238E27FC236}">
                <a16:creationId xmlns:a16="http://schemas.microsoft.com/office/drawing/2014/main" id="{F66556A6-6AB4-4EB7-8F02-855B71BEAA3D}"/>
              </a:ext>
            </a:extLst>
          </p:cNvPr>
          <p:cNvPicPr>
            <a:picLocks noChangeAspect="1"/>
          </p:cNvPicPr>
          <p:nvPr/>
        </p:nvPicPr>
        <p:blipFill>
          <a:blip r:embed="rId3"/>
          <a:stretch>
            <a:fillRect/>
          </a:stretch>
        </p:blipFill>
        <p:spPr>
          <a:xfrm>
            <a:off x="6585073" y="1266198"/>
            <a:ext cx="5405644" cy="3956619"/>
          </a:xfrm>
          <a:prstGeom prst="rect">
            <a:avLst/>
          </a:prstGeom>
        </p:spPr>
      </p:pic>
    </p:spTree>
    <p:extLst>
      <p:ext uri="{BB962C8B-B14F-4D97-AF65-F5344CB8AC3E}">
        <p14:creationId xmlns:p14="http://schemas.microsoft.com/office/powerpoint/2010/main" val="2714951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504E03-EF96-4E0C-A60E-8471D0919B78}"/>
              </a:ext>
            </a:extLst>
          </p:cNvPr>
          <p:cNvPicPr>
            <a:picLocks noGrp="1" noChangeAspect="1"/>
          </p:cNvPicPr>
          <p:nvPr>
            <p:ph idx="1"/>
          </p:nvPr>
        </p:nvPicPr>
        <p:blipFill>
          <a:blip r:embed="rId2"/>
          <a:stretch>
            <a:fillRect/>
          </a:stretch>
        </p:blipFill>
        <p:spPr>
          <a:xfrm>
            <a:off x="8902459" y="245853"/>
            <a:ext cx="3131389" cy="6366294"/>
          </a:xfrm>
        </p:spPr>
      </p:pic>
      <p:pic>
        <p:nvPicPr>
          <p:cNvPr id="7" name="Picture 6">
            <a:extLst>
              <a:ext uri="{FF2B5EF4-FFF2-40B4-BE49-F238E27FC236}">
                <a16:creationId xmlns:a16="http://schemas.microsoft.com/office/drawing/2014/main" id="{4D2E6332-8895-40B0-A25D-C9B55431969A}"/>
              </a:ext>
            </a:extLst>
          </p:cNvPr>
          <p:cNvPicPr>
            <a:picLocks noChangeAspect="1"/>
          </p:cNvPicPr>
          <p:nvPr/>
        </p:nvPicPr>
        <p:blipFill>
          <a:blip r:embed="rId3"/>
          <a:stretch>
            <a:fillRect/>
          </a:stretch>
        </p:blipFill>
        <p:spPr>
          <a:xfrm>
            <a:off x="1645272" y="560717"/>
            <a:ext cx="6951388" cy="5434641"/>
          </a:xfrm>
          <a:prstGeom prst="rect">
            <a:avLst/>
          </a:prstGeom>
        </p:spPr>
      </p:pic>
    </p:spTree>
    <p:extLst>
      <p:ext uri="{BB962C8B-B14F-4D97-AF65-F5344CB8AC3E}">
        <p14:creationId xmlns:p14="http://schemas.microsoft.com/office/powerpoint/2010/main" val="2609537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708" y="624110"/>
            <a:ext cx="8911687" cy="1280890"/>
          </a:xfrm>
        </p:spPr>
        <p:txBody>
          <a:bodyPr/>
          <a:lstStyle/>
          <a:p>
            <a:pPr algn="ctr"/>
            <a:r>
              <a:rPr lang="en-US" b="1" u="sng" dirty="0">
                <a:solidFill>
                  <a:srgbClr val="0070C0"/>
                </a:solidFill>
              </a:rPr>
              <a:t>4.</a:t>
            </a:r>
            <a:r>
              <a:rPr lang="en-US" b="1" u="sng" dirty="0">
                <a:solidFill>
                  <a:srgbClr val="0070C0"/>
                </a:solidFill>
                <a:latin typeface="Arial" panose="020B0604020202020204" pitchFamily="34" charset="0"/>
                <a:cs typeface="Arial" panose="020B0604020202020204" pitchFamily="34" charset="0"/>
              </a:rPr>
              <a:t> Integration &amp; Testing</a:t>
            </a:r>
            <a:endParaRPr lang="en-US" b="1" u="sng" dirty="0">
              <a:solidFill>
                <a:srgbClr val="0070C0"/>
              </a:solidFill>
            </a:endParaRPr>
          </a:p>
        </p:txBody>
      </p:sp>
      <p:sp>
        <p:nvSpPr>
          <p:cNvPr id="3" name="Content Placeholder 2"/>
          <p:cNvSpPr>
            <a:spLocks noGrp="1"/>
          </p:cNvSpPr>
          <p:nvPr>
            <p:ph idx="1"/>
          </p:nvPr>
        </p:nvSpPr>
        <p:spPr>
          <a:xfrm>
            <a:off x="1520265" y="1657082"/>
            <a:ext cx="9504049" cy="4924022"/>
          </a:xfrm>
        </p:spPr>
        <p:txBody>
          <a:bodyPr>
            <a:normAutofit/>
          </a:bodyPr>
          <a:lstStyle/>
          <a:p>
            <a:r>
              <a:rPr lang="en-US" sz="2400" dirty="0">
                <a:latin typeface="Arial" panose="020B0604020202020204" pitchFamily="34" charset="0"/>
                <a:cs typeface="Arial" panose="020B0604020202020204" pitchFamily="34" charset="0"/>
              </a:rPr>
              <a:t>After the implementation, we connected the Arduino with a PC.</a:t>
            </a:r>
          </a:p>
          <a:p>
            <a:r>
              <a:rPr lang="en-US" sz="2400" dirty="0">
                <a:latin typeface="Arial" panose="020B0604020202020204" pitchFamily="34" charset="0"/>
                <a:cs typeface="Arial" panose="020B0604020202020204" pitchFamily="34" charset="0"/>
              </a:rPr>
              <a:t>Then, implement the necessary code to check if the sensor is working in the Arduino console. And it showed the temp and humidity with 99.01% accuracy.</a:t>
            </a:r>
          </a:p>
          <a:p>
            <a:r>
              <a:rPr lang="en-US" sz="2400" dirty="0">
                <a:latin typeface="Arial" panose="020B0604020202020204" pitchFamily="34" charset="0"/>
                <a:cs typeface="Arial" panose="020B0604020202020204" pitchFamily="34" charset="0"/>
              </a:rPr>
              <a:t>Then, we implement the code for showing the data into the LCD.</a:t>
            </a:r>
          </a:p>
          <a:p>
            <a:r>
              <a:rPr lang="en-US" sz="2400" dirty="0">
                <a:latin typeface="Arial" panose="020B0604020202020204" pitchFamily="34" charset="0"/>
                <a:cs typeface="Arial" panose="020B0604020202020204" pitchFamily="34" charset="0"/>
              </a:rPr>
              <a:t>Everything worked perfectly so far.</a:t>
            </a:r>
          </a:p>
          <a:p>
            <a:r>
              <a:rPr lang="en-US" sz="2400" dirty="0">
                <a:latin typeface="Arial" panose="020B0604020202020204" pitchFamily="34" charset="0"/>
                <a:cs typeface="Arial" panose="020B0604020202020204" pitchFamily="34" charset="0"/>
              </a:rPr>
              <a:t>We tested our project in different places of NSU and for humidity we tested it with tissue paper or hot cup of tea. It was showing the results with different temp and humidity rating.</a:t>
            </a:r>
          </a:p>
          <a:p>
            <a:r>
              <a:rPr lang="en-US" sz="2400" dirty="0">
                <a:latin typeface="Arial" panose="020B0604020202020204" pitchFamily="34" charset="0"/>
                <a:cs typeface="Arial" panose="020B0604020202020204" pitchFamily="34" charset="0"/>
              </a:rPr>
              <a:t>Also, tested the message sending system and it was working perfectly.</a:t>
            </a:r>
          </a:p>
        </p:txBody>
      </p:sp>
    </p:spTree>
    <p:extLst>
      <p:ext uri="{BB962C8B-B14F-4D97-AF65-F5344CB8AC3E}">
        <p14:creationId xmlns:p14="http://schemas.microsoft.com/office/powerpoint/2010/main" val="300444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595F34-9890-4B25-AB31-7F7946FB9366}"/>
              </a:ext>
            </a:extLst>
          </p:cNvPr>
          <p:cNvPicPr>
            <a:picLocks noChangeAspect="1"/>
          </p:cNvPicPr>
          <p:nvPr/>
        </p:nvPicPr>
        <p:blipFill>
          <a:blip r:embed="rId2"/>
          <a:stretch>
            <a:fillRect/>
          </a:stretch>
        </p:blipFill>
        <p:spPr>
          <a:xfrm>
            <a:off x="1708031" y="133710"/>
            <a:ext cx="9885870" cy="6590580"/>
          </a:xfrm>
          <a:prstGeom prst="rect">
            <a:avLst/>
          </a:prstGeom>
        </p:spPr>
      </p:pic>
    </p:spTree>
    <p:extLst>
      <p:ext uri="{BB962C8B-B14F-4D97-AF65-F5344CB8AC3E}">
        <p14:creationId xmlns:p14="http://schemas.microsoft.com/office/powerpoint/2010/main" val="640064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9A3E5F-ADDF-458D-9662-77BA12DA499D}"/>
              </a:ext>
            </a:extLst>
          </p:cNvPr>
          <p:cNvPicPr>
            <a:picLocks noGrp="1" noChangeAspect="1"/>
          </p:cNvPicPr>
          <p:nvPr>
            <p:ph idx="1"/>
          </p:nvPr>
        </p:nvPicPr>
        <p:blipFill>
          <a:blip r:embed="rId2"/>
          <a:stretch>
            <a:fillRect/>
          </a:stretch>
        </p:blipFill>
        <p:spPr>
          <a:xfrm rot="10800000">
            <a:off x="1682149" y="446216"/>
            <a:ext cx="9230265" cy="6153510"/>
          </a:xfrm>
        </p:spPr>
      </p:pic>
    </p:spTree>
    <p:extLst>
      <p:ext uri="{BB962C8B-B14F-4D97-AF65-F5344CB8AC3E}">
        <p14:creationId xmlns:p14="http://schemas.microsoft.com/office/powerpoint/2010/main" val="3947753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025332-A0F4-47BC-B7C3-DF37BD7624C2}"/>
              </a:ext>
            </a:extLst>
          </p:cNvPr>
          <p:cNvPicPr>
            <a:picLocks noGrp="1" noChangeAspect="1"/>
          </p:cNvPicPr>
          <p:nvPr>
            <p:ph idx="1"/>
          </p:nvPr>
        </p:nvPicPr>
        <p:blipFill>
          <a:blip r:embed="rId2"/>
          <a:stretch>
            <a:fillRect/>
          </a:stretch>
        </p:blipFill>
        <p:spPr>
          <a:xfrm rot="10800000">
            <a:off x="1858604" y="457071"/>
            <a:ext cx="9019111" cy="6012740"/>
          </a:xfrm>
        </p:spPr>
      </p:pic>
    </p:spTree>
    <p:extLst>
      <p:ext uri="{BB962C8B-B14F-4D97-AF65-F5344CB8AC3E}">
        <p14:creationId xmlns:p14="http://schemas.microsoft.com/office/powerpoint/2010/main" val="1644325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404" y="392290"/>
            <a:ext cx="8911687" cy="1280890"/>
          </a:xfrm>
        </p:spPr>
        <p:txBody>
          <a:bodyPr/>
          <a:lstStyle/>
          <a:p>
            <a:pPr algn="ctr"/>
            <a:r>
              <a:rPr lang="en-US" b="1" u="sng" dirty="0">
                <a:solidFill>
                  <a:srgbClr val="0070C0"/>
                </a:solidFill>
                <a:latin typeface="Arial" panose="020B0604020202020204" pitchFamily="34" charset="0"/>
                <a:cs typeface="Arial" panose="020B0604020202020204" pitchFamily="34" charset="0"/>
              </a:rPr>
              <a:t>5</a:t>
            </a:r>
            <a:r>
              <a:rPr lang="en-US" b="1" u="sng" dirty="0">
                <a:solidFill>
                  <a:srgbClr val="0070C0"/>
                </a:solidFill>
              </a:rPr>
              <a:t>.</a:t>
            </a:r>
            <a:r>
              <a:rPr lang="en-US" b="1" u="sng" dirty="0">
                <a:solidFill>
                  <a:srgbClr val="0070C0"/>
                </a:solidFill>
                <a:latin typeface="Arial" panose="020B0604020202020204" pitchFamily="34" charset="0"/>
                <a:cs typeface="Arial" panose="020B0604020202020204" pitchFamily="34" charset="0"/>
              </a:rPr>
              <a:t> Deployment of system</a:t>
            </a:r>
            <a:endParaRPr lang="en-US" dirty="0"/>
          </a:p>
        </p:txBody>
      </p:sp>
      <p:sp>
        <p:nvSpPr>
          <p:cNvPr id="3" name="Content Placeholder 2"/>
          <p:cNvSpPr>
            <a:spLocks noGrp="1"/>
          </p:cNvSpPr>
          <p:nvPr>
            <p:ph idx="1"/>
          </p:nvPr>
        </p:nvSpPr>
        <p:spPr>
          <a:xfrm>
            <a:off x="1691404" y="1798749"/>
            <a:ext cx="9809430" cy="4589172"/>
          </a:xfrm>
        </p:spPr>
        <p:txBody>
          <a:bodyPr>
            <a:normAutofit/>
          </a:bodyPr>
          <a:lstStyle/>
          <a:p>
            <a:r>
              <a:rPr lang="en-US" sz="2400" dirty="0">
                <a:latin typeface="Arial" panose="020B0604020202020204" pitchFamily="34" charset="0"/>
                <a:cs typeface="Arial" panose="020B0604020202020204" pitchFamily="34" charset="0"/>
              </a:rPr>
              <a:t>We did not launch our product in the market yet.</a:t>
            </a:r>
          </a:p>
        </p:txBody>
      </p:sp>
    </p:spTree>
    <p:extLst>
      <p:ext uri="{BB962C8B-B14F-4D97-AF65-F5344CB8AC3E}">
        <p14:creationId xmlns:p14="http://schemas.microsoft.com/office/powerpoint/2010/main" val="1336342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556" y="418048"/>
            <a:ext cx="8911687" cy="1280890"/>
          </a:xfrm>
        </p:spPr>
        <p:txBody>
          <a:bodyPr/>
          <a:lstStyle/>
          <a:p>
            <a:pPr algn="ctr"/>
            <a:r>
              <a:rPr lang="en-US" b="1" u="sng" dirty="0">
                <a:solidFill>
                  <a:srgbClr val="0070C0"/>
                </a:solidFill>
                <a:latin typeface="Arial" panose="020B0604020202020204" pitchFamily="34" charset="0"/>
                <a:cs typeface="Arial" panose="020B0604020202020204" pitchFamily="34" charset="0"/>
              </a:rPr>
              <a:t>6.Maintenance</a:t>
            </a:r>
            <a:endParaRPr lang="en-US" b="1" u="sng" dirty="0">
              <a:solidFill>
                <a:srgbClr val="0070C0"/>
              </a:solidFill>
            </a:endParaRPr>
          </a:p>
        </p:txBody>
      </p:sp>
      <p:sp>
        <p:nvSpPr>
          <p:cNvPr id="3" name="Content Placeholder 2"/>
          <p:cNvSpPr>
            <a:spLocks noGrp="1"/>
          </p:cNvSpPr>
          <p:nvPr>
            <p:ph idx="1"/>
          </p:nvPr>
        </p:nvSpPr>
        <p:spPr>
          <a:xfrm>
            <a:off x="1493949" y="1698937"/>
            <a:ext cx="10071279" cy="4714741"/>
          </a:xfrm>
        </p:spPr>
        <p:txBody>
          <a:bodyPr>
            <a:normAutofit/>
          </a:bodyPr>
          <a:lstStyle/>
          <a:p>
            <a:r>
              <a:rPr lang="en-US" sz="2400" dirty="0">
                <a:latin typeface="Arial" panose="020B0604020202020204" pitchFamily="34" charset="0"/>
                <a:cs typeface="Arial" panose="020B0604020202020204" pitchFamily="34" charset="0"/>
              </a:rPr>
              <a:t>We have upgraded our code for sending the temp and humidity to mobile devices via </a:t>
            </a:r>
            <a:r>
              <a:rPr lang="en-US" sz="2400" dirty="0" err="1">
                <a:latin typeface="Arial" panose="020B0604020202020204" pitchFamily="34" charset="0"/>
                <a:cs typeface="Arial" panose="020B0604020202020204" pitchFamily="34" charset="0"/>
              </a:rPr>
              <a:t>Whatsapp</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Also, changed some of the LEDs that was not working properly.</a:t>
            </a:r>
          </a:p>
        </p:txBody>
      </p:sp>
    </p:spTree>
    <p:extLst>
      <p:ext uri="{BB962C8B-B14F-4D97-AF65-F5344CB8AC3E}">
        <p14:creationId xmlns:p14="http://schemas.microsoft.com/office/powerpoint/2010/main" val="274170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8030" y="-1285986"/>
            <a:ext cx="8534966" cy="2027858"/>
          </a:xfrm>
        </p:spPr>
        <p:txBody>
          <a:bodyPr>
            <a:normAutofit/>
          </a:bodyPr>
          <a:lstStyle/>
          <a:p>
            <a:pPr algn="ctr"/>
            <a:r>
              <a:rPr lang="en-US" sz="3600" b="1" u="sng" dirty="0">
                <a:solidFill>
                  <a:srgbClr val="0070C0"/>
                </a:solidFill>
                <a:latin typeface="Arial" panose="020B0604020202020204" pitchFamily="34" charset="0"/>
                <a:cs typeface="Arial" panose="020B0604020202020204" pitchFamily="34" charset="0"/>
              </a:rPr>
              <a:t>Feasibility</a:t>
            </a:r>
            <a:endParaRPr lang="en-US" sz="4000" b="1" u="sng" dirty="0">
              <a:solidFill>
                <a:srgbClr val="0070C0"/>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777284" y="1017917"/>
            <a:ext cx="10187189" cy="5702060"/>
          </a:xfrm>
        </p:spPr>
        <p:txBody>
          <a:bodyPr>
            <a:noAutofit/>
          </a:bodyPr>
          <a:lstStyle/>
          <a:p>
            <a:r>
              <a:rPr lang="en-US" sz="2400" cap="none" dirty="0">
                <a:solidFill>
                  <a:schemeClr val="tx1"/>
                </a:solidFill>
                <a:latin typeface="Arial" panose="020B0604020202020204" pitchFamily="34" charset="0"/>
                <a:cs typeface="Arial" panose="020B0604020202020204" pitchFamily="34" charset="0"/>
              </a:rPr>
              <a:t>We can use our product in various situations such as in the small size server room. Server room needs to be cooled down all the time because excessive heat can damage the server. So, we can use this temperature detector with some further modification, such as sending signals when to modify suitable temperature.</a:t>
            </a:r>
          </a:p>
          <a:p>
            <a:endParaRPr lang="en-US" sz="2400" cap="none" dirty="0">
              <a:solidFill>
                <a:schemeClr val="tx1"/>
              </a:solidFill>
              <a:latin typeface="Arial" panose="020B0604020202020204" pitchFamily="34" charset="0"/>
              <a:cs typeface="Arial" panose="020B0604020202020204" pitchFamily="34" charset="0"/>
            </a:endParaRPr>
          </a:p>
          <a:p>
            <a:r>
              <a:rPr lang="en-US" sz="2400" cap="none" dirty="0">
                <a:solidFill>
                  <a:schemeClr val="tx1"/>
                </a:solidFill>
                <a:latin typeface="Arial" panose="020B0604020202020204" pitchFamily="34" charset="0"/>
                <a:cs typeface="Arial" panose="020B0604020202020204" pitchFamily="34" charset="0"/>
              </a:rPr>
              <a:t>We can also use this in our household water tank for tracking the temperature. We can also use this in our water heater, for auto switching to cold and warm water flow in our bath, depending on the season.</a:t>
            </a:r>
          </a:p>
          <a:p>
            <a:endParaRPr lang="en-US" sz="2400" cap="none" dirty="0">
              <a:solidFill>
                <a:schemeClr val="tx1"/>
              </a:solidFill>
              <a:latin typeface="Arial" panose="020B0604020202020204" pitchFamily="34" charset="0"/>
              <a:cs typeface="Arial" panose="020B0604020202020204" pitchFamily="34" charset="0"/>
            </a:endParaRPr>
          </a:p>
          <a:p>
            <a:r>
              <a:rPr lang="en-US" sz="2400" dirty="0">
                <a:solidFill>
                  <a:schemeClr val="tx1"/>
                </a:solidFill>
                <a:latin typeface="Arial" panose="020B0604020202020204" pitchFamily="34" charset="0"/>
                <a:cs typeface="Arial" panose="020B0604020202020204" pitchFamily="34" charset="0"/>
              </a:rPr>
              <a:t>This type of temperature detector can be used in harsh operating environments like chemical industries, mine plants, various heat producing hardware etc.</a:t>
            </a:r>
            <a:endParaRPr lang="en-US" sz="2400" cap="none" dirty="0">
              <a:solidFill>
                <a:schemeClr val="tx1"/>
              </a:solidFill>
              <a:latin typeface="Arial" panose="020B0604020202020204" pitchFamily="34" charset="0"/>
              <a:cs typeface="Arial" panose="020B0604020202020204" pitchFamily="34" charset="0"/>
            </a:endParaRPr>
          </a:p>
        </p:txBody>
      </p:sp>
      <p:sp>
        <p:nvSpPr>
          <p:cNvPr id="4" name="Chevron 3"/>
          <p:cNvSpPr/>
          <p:nvPr/>
        </p:nvSpPr>
        <p:spPr>
          <a:xfrm>
            <a:off x="1403797" y="1118517"/>
            <a:ext cx="373487" cy="2129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1403796" y="3572064"/>
            <a:ext cx="373487" cy="2129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4">
            <a:extLst>
              <a:ext uri="{FF2B5EF4-FFF2-40B4-BE49-F238E27FC236}">
                <a16:creationId xmlns:a16="http://schemas.microsoft.com/office/drawing/2014/main" id="{EE0E4AE8-C234-4DC4-A662-3B84265EA7D2}"/>
              </a:ext>
            </a:extLst>
          </p:cNvPr>
          <p:cNvSpPr/>
          <p:nvPr/>
        </p:nvSpPr>
        <p:spPr>
          <a:xfrm>
            <a:off x="1403796" y="5303098"/>
            <a:ext cx="373487" cy="2129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65493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304" y="216601"/>
            <a:ext cx="9905998" cy="1478570"/>
          </a:xfrm>
        </p:spPr>
        <p:txBody>
          <a:bodyPr>
            <a:normAutofit/>
          </a:bodyPr>
          <a:lstStyle/>
          <a:p>
            <a:pPr algn="ctr"/>
            <a:r>
              <a:rPr lang="en-US" sz="4400" b="1" u="sng" dirty="0">
                <a:solidFill>
                  <a:srgbClr val="0070C0"/>
                </a:solidFill>
              </a:rPr>
              <a:t>Members</a:t>
            </a:r>
          </a:p>
        </p:txBody>
      </p:sp>
      <p:sp>
        <p:nvSpPr>
          <p:cNvPr id="3" name="Content Placeholder 2"/>
          <p:cNvSpPr>
            <a:spLocks noGrp="1"/>
          </p:cNvSpPr>
          <p:nvPr>
            <p:ph idx="1"/>
          </p:nvPr>
        </p:nvSpPr>
        <p:spPr>
          <a:xfrm>
            <a:off x="1143000" y="1525233"/>
            <a:ext cx="9905999" cy="5258896"/>
          </a:xfrm>
        </p:spPr>
        <p:txBody>
          <a:bodyPr>
            <a:normAutofit/>
          </a:bodyPr>
          <a:lstStyle/>
          <a:p>
            <a:r>
              <a:rPr lang="en-US" sz="2400" b="1" dirty="0">
                <a:latin typeface="Arial" panose="020B0604020202020204" pitchFamily="34" charset="0"/>
                <a:cs typeface="Arial" panose="020B0604020202020204" pitchFamily="34" charset="0"/>
              </a:rPr>
              <a:t>Name: </a:t>
            </a:r>
            <a:r>
              <a:rPr lang="en-US" sz="2400" dirty="0">
                <a:latin typeface="Arial" panose="020B0604020202020204" pitchFamily="34" charset="0"/>
                <a:cs typeface="Arial" panose="020B0604020202020204" pitchFamily="34" charset="0"/>
              </a:rPr>
              <a:t>Uchchwas Das</a:t>
            </a:r>
          </a:p>
          <a:p>
            <a:r>
              <a:rPr lang="en-US" sz="2400" b="1" dirty="0">
                <a:latin typeface="Arial" panose="020B0604020202020204" pitchFamily="34" charset="0"/>
                <a:cs typeface="Arial" panose="020B0604020202020204" pitchFamily="34" charset="0"/>
              </a:rPr>
              <a:t>ID: </a:t>
            </a:r>
            <a:r>
              <a:rPr lang="en-US" sz="2400" dirty="0">
                <a:latin typeface="Arial" panose="020B0604020202020204" pitchFamily="34" charset="0"/>
                <a:cs typeface="Arial" panose="020B0604020202020204" pitchFamily="34" charset="0"/>
              </a:rPr>
              <a:t>1620016042</a:t>
            </a:r>
          </a:p>
          <a:p>
            <a:r>
              <a:rPr lang="en-US" sz="2400" b="1" dirty="0">
                <a:latin typeface="Arial" panose="020B0604020202020204" pitchFamily="34" charset="0"/>
                <a:cs typeface="Arial" panose="020B0604020202020204" pitchFamily="34" charset="0"/>
              </a:rPr>
              <a:t>Name: </a:t>
            </a:r>
            <a:r>
              <a:rPr lang="en-US" sz="2400" dirty="0">
                <a:latin typeface="Arial" panose="020B0604020202020204" pitchFamily="34" charset="0"/>
                <a:cs typeface="Arial" panose="020B0604020202020204" pitchFamily="34" charset="0"/>
              </a:rPr>
              <a:t>Md. Nahid Hasan</a:t>
            </a:r>
          </a:p>
          <a:p>
            <a:r>
              <a:rPr lang="en-US" sz="2400" b="1" dirty="0">
                <a:latin typeface="Arial" panose="020B0604020202020204" pitchFamily="34" charset="0"/>
                <a:cs typeface="Arial" panose="020B0604020202020204" pitchFamily="34" charset="0"/>
              </a:rPr>
              <a:t>ID: </a:t>
            </a:r>
            <a:r>
              <a:rPr lang="en-US" sz="2400" dirty="0">
                <a:latin typeface="Arial" panose="020B0604020202020204" pitchFamily="34" charset="0"/>
                <a:cs typeface="Arial" panose="020B0604020202020204" pitchFamily="34" charset="0"/>
              </a:rPr>
              <a:t>1620847042</a:t>
            </a:r>
          </a:p>
          <a:p>
            <a:r>
              <a:rPr lang="en-US" sz="2400" b="1" dirty="0">
                <a:latin typeface="Arial" panose="020B0604020202020204" pitchFamily="34" charset="0"/>
                <a:cs typeface="Arial" panose="020B0604020202020204" pitchFamily="34" charset="0"/>
              </a:rPr>
              <a:t>Name: </a:t>
            </a:r>
            <a:r>
              <a:rPr lang="en-US" sz="2400" dirty="0">
                <a:latin typeface="Arial" panose="020B0604020202020204" pitchFamily="34" charset="0"/>
                <a:cs typeface="Arial" panose="020B0604020202020204" pitchFamily="34" charset="0"/>
              </a:rPr>
              <a:t>Md.Tahrim </a:t>
            </a:r>
            <a:r>
              <a:rPr lang="en-US" sz="2400" dirty="0" err="1">
                <a:latin typeface="Arial" panose="020B0604020202020204" pitchFamily="34" charset="0"/>
                <a:cs typeface="Arial" panose="020B0604020202020204" pitchFamily="34" charset="0"/>
              </a:rPr>
              <a:t>Faroque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Tushar</a:t>
            </a:r>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ID: </a:t>
            </a:r>
            <a:r>
              <a:rPr lang="en-US" sz="2400" dirty="0">
                <a:latin typeface="Arial" panose="020B0604020202020204" pitchFamily="34" charset="0"/>
                <a:cs typeface="Arial" panose="020B0604020202020204" pitchFamily="34" charset="0"/>
              </a:rPr>
              <a:t>1621148642</a:t>
            </a:r>
          </a:p>
          <a:p>
            <a:r>
              <a:rPr lang="en-US" sz="2400" b="1" dirty="0">
                <a:latin typeface="Arial" panose="020B0604020202020204" pitchFamily="34" charset="0"/>
                <a:cs typeface="Arial" panose="020B0604020202020204" pitchFamily="34" charset="0"/>
              </a:rPr>
              <a:t>Name: </a:t>
            </a:r>
            <a:r>
              <a:rPr lang="en-US" sz="2400" dirty="0">
                <a:latin typeface="Arial" panose="020B0604020202020204" pitchFamily="34" charset="0"/>
                <a:cs typeface="Arial" panose="020B0604020202020204" pitchFamily="34" charset="0"/>
              </a:rPr>
              <a:t>Abdullah </a:t>
            </a:r>
            <a:r>
              <a:rPr lang="en-US" sz="2400" dirty="0" err="1">
                <a:latin typeface="Arial" panose="020B0604020202020204" pitchFamily="34" charset="0"/>
                <a:cs typeface="Arial" panose="020B0604020202020204" pitchFamily="34" charset="0"/>
              </a:rPr>
              <a:t>Ibne</a:t>
            </a:r>
            <a:r>
              <a:rPr lang="en-US" sz="2400" dirty="0">
                <a:latin typeface="Arial" panose="020B0604020202020204" pitchFamily="34" charset="0"/>
                <a:cs typeface="Arial" panose="020B0604020202020204" pitchFamily="34" charset="0"/>
              </a:rPr>
              <a:t> Ali</a:t>
            </a:r>
          </a:p>
          <a:p>
            <a:r>
              <a:rPr lang="en-US" sz="2400" b="1" dirty="0">
                <a:latin typeface="Arial" panose="020B0604020202020204" pitchFamily="34" charset="0"/>
                <a:cs typeface="Arial" panose="020B0604020202020204" pitchFamily="34" charset="0"/>
              </a:rPr>
              <a:t>ID: </a:t>
            </a:r>
            <a:r>
              <a:rPr lang="en-US" sz="2400" dirty="0">
                <a:latin typeface="Arial" panose="020B0604020202020204" pitchFamily="34" charset="0"/>
                <a:cs typeface="Arial" panose="020B0604020202020204" pitchFamily="34" charset="0"/>
              </a:rPr>
              <a:t>1711200642</a:t>
            </a:r>
          </a:p>
          <a:p>
            <a:pPr marL="0" indent="0">
              <a:buNone/>
            </a:pPr>
            <a:r>
              <a:rPr lang="en-US" sz="2400" b="1" dirty="0">
                <a:latin typeface="Arial" panose="020B0604020202020204" pitchFamily="34" charset="0"/>
                <a:cs typeface="Arial" panose="020B0604020202020204" pitchFamily="34" charset="0"/>
              </a:rPr>
              <a:t>Course: </a:t>
            </a:r>
            <a:r>
              <a:rPr lang="en-US" sz="2400" dirty="0">
                <a:latin typeface="Arial" panose="020B0604020202020204" pitchFamily="34" charset="0"/>
                <a:cs typeface="Arial" panose="020B0604020202020204" pitchFamily="34" charset="0"/>
              </a:rPr>
              <a:t>CSE323</a:t>
            </a:r>
            <a:endParaRPr lang="en-US" sz="2400" b="1"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Sec: </a:t>
            </a:r>
            <a:r>
              <a:rPr lang="en-US" sz="2400" dirty="0">
                <a:latin typeface="Arial" panose="020B0604020202020204" pitchFamily="34" charset="0"/>
                <a:cs typeface="Arial" panose="020B0604020202020204" pitchFamily="34" charset="0"/>
              </a:rPr>
              <a:t>09</a:t>
            </a:r>
          </a:p>
        </p:txBody>
      </p:sp>
    </p:spTree>
    <p:extLst>
      <p:ext uri="{BB962C8B-B14F-4D97-AF65-F5344CB8AC3E}">
        <p14:creationId xmlns:p14="http://schemas.microsoft.com/office/powerpoint/2010/main" val="151364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02C70F0-3C74-43FF-921E-930310C6648C}"/>
              </a:ext>
            </a:extLst>
          </p:cNvPr>
          <p:cNvGraphicFramePr>
            <a:graphicFrameLocks noGrp="1"/>
          </p:cNvGraphicFramePr>
          <p:nvPr>
            <p:extLst>
              <p:ext uri="{D42A27DB-BD31-4B8C-83A1-F6EECF244321}">
                <p14:modId xmlns:p14="http://schemas.microsoft.com/office/powerpoint/2010/main" val="860804194"/>
              </p:ext>
            </p:extLst>
          </p:nvPr>
        </p:nvGraphicFramePr>
        <p:xfrm>
          <a:off x="1871912" y="1550713"/>
          <a:ext cx="8448175" cy="4901044"/>
        </p:xfrm>
        <a:graphic>
          <a:graphicData uri="http://schemas.openxmlformats.org/drawingml/2006/table">
            <a:tbl>
              <a:tblPr firstRow="1" firstCol="1" bandRow="1">
                <a:tableStyleId>{5C22544A-7EE6-4342-B048-85BDC9FD1C3A}</a:tableStyleId>
              </a:tblPr>
              <a:tblGrid>
                <a:gridCol w="734404">
                  <a:extLst>
                    <a:ext uri="{9D8B030D-6E8A-4147-A177-3AD203B41FA5}">
                      <a16:colId xmlns:a16="http://schemas.microsoft.com/office/drawing/2014/main" val="629574626"/>
                    </a:ext>
                  </a:extLst>
                </a:gridCol>
                <a:gridCol w="3757544">
                  <a:extLst>
                    <a:ext uri="{9D8B030D-6E8A-4147-A177-3AD203B41FA5}">
                      <a16:colId xmlns:a16="http://schemas.microsoft.com/office/drawing/2014/main" val="1598700983"/>
                    </a:ext>
                  </a:extLst>
                </a:gridCol>
                <a:gridCol w="1207782">
                  <a:extLst>
                    <a:ext uri="{9D8B030D-6E8A-4147-A177-3AD203B41FA5}">
                      <a16:colId xmlns:a16="http://schemas.microsoft.com/office/drawing/2014/main" val="3450103289"/>
                    </a:ext>
                  </a:extLst>
                </a:gridCol>
                <a:gridCol w="968142">
                  <a:extLst>
                    <a:ext uri="{9D8B030D-6E8A-4147-A177-3AD203B41FA5}">
                      <a16:colId xmlns:a16="http://schemas.microsoft.com/office/drawing/2014/main" val="1142892403"/>
                    </a:ext>
                  </a:extLst>
                </a:gridCol>
                <a:gridCol w="1780303">
                  <a:extLst>
                    <a:ext uri="{9D8B030D-6E8A-4147-A177-3AD203B41FA5}">
                      <a16:colId xmlns:a16="http://schemas.microsoft.com/office/drawing/2014/main" val="1786940716"/>
                    </a:ext>
                  </a:extLst>
                </a:gridCol>
              </a:tblGrid>
              <a:tr h="341077">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No</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Items</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Quantity</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Rate</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Total amount</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58591259"/>
                  </a:ext>
                </a:extLst>
              </a:tr>
              <a:tr h="341333">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Breadboard (Big)</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84.9</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84.9</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47861342"/>
                  </a:ext>
                </a:extLst>
              </a:tr>
              <a:tr h="341333">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jumper wires (M to F) 20 pieces</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2</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29</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58</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48993823"/>
                  </a:ext>
                </a:extLst>
              </a:tr>
              <a:tr h="341333">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LCD Display (16 x 2) with header</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1</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174.9</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174.9</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90265658"/>
                  </a:ext>
                </a:extLst>
              </a:tr>
              <a:tr h="341333">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Arduino UNO</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405</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405</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99107800"/>
                  </a:ext>
                </a:extLst>
              </a:tr>
              <a:tr h="463971">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gn="l"/>
                      <a:r>
                        <a:rPr lang="en-US" sz="1400" b="0" i="0" dirty="0">
                          <a:solidFill>
                            <a:schemeClr val="tx1"/>
                          </a:solidFill>
                          <a:effectLst/>
                          <a:latin typeface="Arial" panose="020B0604020202020204" pitchFamily="34" charset="0"/>
                          <a:cs typeface="Arial" panose="020B0604020202020204" pitchFamily="34" charset="0"/>
                        </a:rPr>
                        <a:t>DHT11 Temperature and Humidity Sensor</a:t>
                      </a:r>
                    </a:p>
                  </a:txBody>
                  <a:tcPr marL="68580" marR="68580" marT="0" marB="0"/>
                </a:tc>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118</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118</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66145573"/>
                  </a:ext>
                </a:extLst>
              </a:tr>
              <a:tr h="341333">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Green LED (5mm)</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2</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1.31</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2.62</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84989152"/>
                  </a:ext>
                </a:extLst>
              </a:tr>
              <a:tr h="341333">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Red LED (5mm)</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2</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1.31</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2.62</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459968626"/>
                  </a:ext>
                </a:extLst>
              </a:tr>
              <a:tr h="341333">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Yellow LED (5mm)</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2</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1.5</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3</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883097675"/>
                  </a:ext>
                </a:extLst>
              </a:tr>
              <a:tr h="341333">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9.</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10k ohm Potentiometer</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13.8</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13.8</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107558423"/>
                  </a:ext>
                </a:extLst>
              </a:tr>
              <a:tr h="341333">
                <a:tc>
                  <a:txBody>
                    <a:bodyPr/>
                    <a:lstStyle/>
                    <a:p>
                      <a:pPr marL="0" marR="0" algn="just">
                        <a:lnSpc>
                          <a:spcPct val="107000"/>
                        </a:lnSpc>
                        <a:spcBef>
                          <a:spcPts val="0"/>
                        </a:spcBef>
                        <a:spcAft>
                          <a:spcPts val="800"/>
                        </a:spcAft>
                      </a:pPr>
                      <a:r>
                        <a:rPr lang="en-US" sz="1400">
                          <a:effectLst/>
                          <a:latin typeface="Arial" panose="020B0604020202020204" pitchFamily="34" charset="0"/>
                          <a:cs typeface="Arial" panose="020B0604020202020204" pitchFamily="34" charset="0"/>
                        </a:rPr>
                        <a:t>12.</a:t>
                      </a:r>
                      <a:endParaRPr lang="en-US" sz="11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10k Ohm 1/4W Resistor</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5</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1.25</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6.25</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91560022"/>
                  </a:ext>
                </a:extLst>
              </a:tr>
              <a:tr h="341333">
                <a:tc>
                  <a:txBody>
                    <a:bodyPr/>
                    <a:lstStyle/>
                    <a:p>
                      <a:pPr marL="0" marR="0" algn="just">
                        <a:lnSpc>
                          <a:spcPct val="107000"/>
                        </a:lnSpc>
                        <a:spcBef>
                          <a:spcPts val="0"/>
                        </a:spcBef>
                        <a:spcAft>
                          <a:spcPts val="800"/>
                        </a:spcAft>
                      </a:pPr>
                      <a:r>
                        <a:rPr lang="en-US" sz="1400" dirty="0">
                          <a:effectLst/>
                          <a:latin typeface="Arial" panose="020B0604020202020204" pitchFamily="34" charset="0"/>
                          <a:cs typeface="Arial" panose="020B0604020202020204" pitchFamily="34" charset="0"/>
                        </a:rPr>
                        <a:t>14.</a:t>
                      </a: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b="0" dirty="0">
                          <a:effectLst/>
                          <a:latin typeface="Arial" panose="020B0604020202020204" pitchFamily="34" charset="0"/>
                          <a:ea typeface="SimSun" panose="02010600030101010101" pitchFamily="2" charset="-122"/>
                          <a:cs typeface="Arial" panose="020B0604020202020204" pitchFamily="34" charset="0"/>
                        </a:rPr>
                        <a:t>Shipping Cost</a:t>
                      </a:r>
                    </a:p>
                  </a:txBody>
                  <a:tcPr marL="68580" marR="68580" marT="0" marB="0"/>
                </a:tc>
                <a:tc>
                  <a:txBody>
                    <a:bodyPr/>
                    <a:lstStyle/>
                    <a:p>
                      <a:pPr marL="0" marR="0" algn="just">
                        <a:lnSpc>
                          <a:spcPct val="107000"/>
                        </a:lnSpc>
                        <a:spcBef>
                          <a:spcPts val="0"/>
                        </a:spcBef>
                        <a:spcAft>
                          <a:spcPts val="800"/>
                        </a:spcAft>
                      </a:pP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40</a:t>
                      </a:r>
                    </a:p>
                  </a:txBody>
                  <a:tcPr marL="68580" marR="68580" marT="0" marB="0"/>
                </a:tc>
                <a:extLst>
                  <a:ext uri="{0D108BD9-81ED-4DB2-BD59-A6C34878D82A}">
                    <a16:rowId xmlns:a16="http://schemas.microsoft.com/office/drawing/2014/main" val="1515261057"/>
                  </a:ext>
                </a:extLst>
              </a:tr>
              <a:tr h="341333">
                <a:tc>
                  <a:txBody>
                    <a:bodyPr/>
                    <a:lstStyle/>
                    <a:p>
                      <a:pPr marL="0" marR="0" algn="just">
                        <a:lnSpc>
                          <a:spcPct val="107000"/>
                        </a:lnSpc>
                        <a:spcBef>
                          <a:spcPts val="0"/>
                        </a:spcBef>
                        <a:spcAft>
                          <a:spcPts val="800"/>
                        </a:spcAft>
                      </a:pPr>
                      <a:r>
                        <a:rPr lang="en-US" sz="1400" dirty="0">
                          <a:effectLst/>
                          <a:latin typeface="Arial" panose="020B0604020202020204" pitchFamily="34" charset="0"/>
                          <a:ea typeface="SimSun" panose="02010600030101010101" pitchFamily="2" charset="-122"/>
                          <a:cs typeface="Arial" panose="020B0604020202020204" pitchFamily="34" charset="0"/>
                        </a:rPr>
                        <a:t>15.</a:t>
                      </a:r>
                    </a:p>
                  </a:txBody>
                  <a:tcPr marL="68580" marR="68580" marT="0" marB="0"/>
                </a:tc>
                <a:tc>
                  <a:txBody>
                    <a:bodyPr/>
                    <a:lstStyle/>
                    <a:p>
                      <a:pPr marL="0" marR="0" algn="just">
                        <a:lnSpc>
                          <a:spcPct val="107000"/>
                        </a:lnSpc>
                        <a:spcBef>
                          <a:spcPts val="0"/>
                        </a:spcBef>
                        <a:spcAft>
                          <a:spcPts val="800"/>
                        </a:spcAft>
                      </a:pP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endParaRPr lang="en-US" sz="11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283767525"/>
                  </a:ext>
                </a:extLst>
              </a:tr>
              <a:tr h="341333">
                <a:tc gridSpan="3">
                  <a:txBody>
                    <a:bodyPr/>
                    <a:lstStyle/>
                    <a:p>
                      <a:pPr marL="0" marR="0" algn="just">
                        <a:lnSpc>
                          <a:spcPct val="107000"/>
                        </a:lnSpc>
                        <a:spcBef>
                          <a:spcPts val="0"/>
                        </a:spcBef>
                        <a:spcAft>
                          <a:spcPts val="800"/>
                        </a:spcAft>
                      </a:pPr>
                      <a:r>
                        <a:rPr lang="en-US" sz="1600" dirty="0">
                          <a:effectLst/>
                          <a:latin typeface="Arial" panose="020B0604020202020204" pitchFamily="34" charset="0"/>
                          <a:cs typeface="Arial" panose="020B0604020202020204" pitchFamily="34" charset="0"/>
                        </a:rPr>
                        <a:t> </a:t>
                      </a:r>
                      <a:endParaRPr lang="en-US" sz="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just">
                        <a:lnSpc>
                          <a:spcPct val="107000"/>
                        </a:lnSpc>
                        <a:spcBef>
                          <a:spcPts val="0"/>
                        </a:spcBef>
                        <a:spcAft>
                          <a:spcPts val="800"/>
                        </a:spcAft>
                      </a:pPr>
                      <a:r>
                        <a:rPr lang="en-US" sz="1200" b="1" dirty="0">
                          <a:effectLst/>
                          <a:latin typeface="Arial" panose="020B0604020202020204" pitchFamily="34" charset="0"/>
                          <a:cs typeface="Arial" panose="020B0604020202020204" pitchFamily="34" charset="0"/>
                        </a:rPr>
                        <a:t>Subtotal:</a:t>
                      </a:r>
                      <a:endParaRPr lang="en-US" sz="105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7000"/>
                        </a:lnSpc>
                        <a:spcBef>
                          <a:spcPts val="0"/>
                        </a:spcBef>
                        <a:spcAft>
                          <a:spcPts val="800"/>
                        </a:spcAft>
                      </a:pPr>
                      <a:r>
                        <a:rPr lang="en-US" sz="1200" b="1" dirty="0">
                          <a:effectLst/>
                          <a:latin typeface="Arial" panose="020B0604020202020204" pitchFamily="34" charset="0"/>
                          <a:ea typeface="SimSun" panose="02010600030101010101" pitchFamily="2" charset="-122"/>
                          <a:cs typeface="Arial" panose="020B0604020202020204" pitchFamily="34" charset="0"/>
                        </a:rPr>
                        <a:t>909.09‬ Taka</a:t>
                      </a:r>
                      <a:endParaRPr lang="en-US" sz="105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92545056"/>
                  </a:ext>
                </a:extLst>
              </a:tr>
            </a:tbl>
          </a:graphicData>
        </a:graphic>
      </p:graphicFrame>
      <p:sp>
        <p:nvSpPr>
          <p:cNvPr id="6" name="Rectangle 5">
            <a:extLst>
              <a:ext uri="{FF2B5EF4-FFF2-40B4-BE49-F238E27FC236}">
                <a16:creationId xmlns:a16="http://schemas.microsoft.com/office/drawing/2014/main" id="{716982D4-3C7E-4A4A-9E25-F460FD88A4A4}"/>
              </a:ext>
            </a:extLst>
          </p:cNvPr>
          <p:cNvSpPr/>
          <p:nvPr/>
        </p:nvSpPr>
        <p:spPr>
          <a:xfrm>
            <a:off x="2432627" y="406243"/>
            <a:ext cx="7326743" cy="646331"/>
          </a:xfrm>
          <a:prstGeom prst="rect">
            <a:avLst/>
          </a:prstGeom>
        </p:spPr>
        <p:txBody>
          <a:bodyPr wrap="square">
            <a:spAutoFit/>
          </a:bodyPr>
          <a:lstStyle/>
          <a:p>
            <a:pPr algn="ctr"/>
            <a:r>
              <a:rPr lang="en-US" sz="3600" b="1" u="sng" dirty="0">
                <a:solidFill>
                  <a:srgbClr val="0070C0"/>
                </a:solidFill>
                <a:latin typeface="Arial" panose="020B0604020202020204" pitchFamily="34" charset="0"/>
                <a:cs typeface="Arial" panose="020B0604020202020204" pitchFamily="34" charset="0"/>
              </a:rPr>
              <a:t>Cost</a:t>
            </a:r>
            <a:endParaRPr lang="en-US" dirty="0"/>
          </a:p>
        </p:txBody>
      </p:sp>
    </p:spTree>
    <p:extLst>
      <p:ext uri="{BB962C8B-B14F-4D97-AF65-F5344CB8AC3E}">
        <p14:creationId xmlns:p14="http://schemas.microsoft.com/office/powerpoint/2010/main" val="350748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9745" y="2094941"/>
            <a:ext cx="9905999" cy="3541714"/>
          </a:xfrm>
        </p:spPr>
        <p:txBody>
          <a:bodyPr>
            <a:normAutofit/>
          </a:bodyPr>
          <a:lstStyle/>
          <a:p>
            <a:pPr marL="0" indent="0" algn="ctr">
              <a:buNone/>
            </a:pPr>
            <a:r>
              <a:rPr lang="en-US" sz="8000" b="1" dirty="0">
                <a:solidFill>
                  <a:srgbClr val="0070C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481913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83667"/>
            <a:ext cx="9905998" cy="1478570"/>
          </a:xfrm>
        </p:spPr>
        <p:txBody>
          <a:bodyPr>
            <a:normAutofit/>
          </a:bodyPr>
          <a:lstStyle/>
          <a:p>
            <a:pPr algn="ctr"/>
            <a:r>
              <a:rPr lang="en-US" sz="4000" b="1" u="sng" dirty="0">
                <a:solidFill>
                  <a:srgbClr val="0070C0"/>
                </a:solidFill>
              </a:rPr>
              <a:t>Per-Member responsibility</a:t>
            </a:r>
          </a:p>
        </p:txBody>
      </p:sp>
      <p:sp>
        <p:nvSpPr>
          <p:cNvPr id="3" name="Content Placeholder 2"/>
          <p:cNvSpPr>
            <a:spLocks noGrp="1"/>
          </p:cNvSpPr>
          <p:nvPr>
            <p:ph idx="1"/>
          </p:nvPr>
        </p:nvSpPr>
        <p:spPr>
          <a:xfrm>
            <a:off x="1141412" y="1880315"/>
            <a:ext cx="9905999" cy="3910886"/>
          </a:xfrm>
        </p:spPr>
        <p:txBody>
          <a:bodyPr>
            <a:noAutofit/>
          </a:bodyPr>
          <a:lstStyle/>
          <a:p>
            <a:r>
              <a:rPr lang="en-US" sz="2800" dirty="0">
                <a:latin typeface="Arial" panose="020B0604020202020204" pitchFamily="34" charset="0"/>
                <a:cs typeface="Arial" panose="020B0604020202020204" pitchFamily="34" charset="0"/>
              </a:rPr>
              <a:t>Uchchwas Das – Sending alert message through API</a:t>
            </a:r>
          </a:p>
          <a:p>
            <a:r>
              <a:rPr lang="en-US" sz="2800" dirty="0">
                <a:latin typeface="Arial" panose="020B0604020202020204" pitchFamily="34" charset="0"/>
                <a:cs typeface="Arial" panose="020B0604020202020204" pitchFamily="34" charset="0"/>
              </a:rPr>
              <a:t>Md.Tahrim </a:t>
            </a:r>
            <a:r>
              <a:rPr lang="en-US" sz="2800" dirty="0" err="1">
                <a:latin typeface="Arial" panose="020B0604020202020204" pitchFamily="34" charset="0"/>
                <a:cs typeface="Arial" panose="020B0604020202020204" pitchFamily="34" charset="0"/>
              </a:rPr>
              <a:t>Faroque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Tushar</a:t>
            </a:r>
            <a:r>
              <a:rPr lang="en-US" sz="2800" dirty="0">
                <a:latin typeface="Arial" panose="020B0604020202020204" pitchFamily="34" charset="0"/>
                <a:cs typeface="Arial" panose="020B0604020202020204" pitchFamily="34" charset="0"/>
              </a:rPr>
              <a:t> – Coding Part Of The Project</a:t>
            </a:r>
          </a:p>
          <a:p>
            <a:r>
              <a:rPr lang="en-US" sz="2800" dirty="0">
                <a:latin typeface="Arial" panose="020B0604020202020204" pitchFamily="34" charset="0"/>
                <a:cs typeface="Arial" panose="020B0604020202020204" pitchFamily="34" charset="0"/>
              </a:rPr>
              <a:t>Md. Nahid Hasan -  Hardware part</a:t>
            </a:r>
          </a:p>
          <a:p>
            <a:r>
              <a:rPr lang="en-US" sz="2800" dirty="0">
                <a:latin typeface="Arial" panose="020B0604020202020204" pitchFamily="34" charset="0"/>
                <a:cs typeface="Arial" panose="020B0604020202020204" pitchFamily="34" charset="0"/>
              </a:rPr>
              <a:t>Abdullah </a:t>
            </a:r>
            <a:r>
              <a:rPr lang="en-US" sz="2800" dirty="0" err="1">
                <a:latin typeface="Arial" panose="020B0604020202020204" pitchFamily="34" charset="0"/>
                <a:cs typeface="Arial" panose="020B0604020202020204" pitchFamily="34" charset="0"/>
              </a:rPr>
              <a:t>Ibne</a:t>
            </a:r>
            <a:r>
              <a:rPr lang="en-US" sz="2800" dirty="0">
                <a:latin typeface="Arial" panose="020B0604020202020204" pitchFamily="34" charset="0"/>
                <a:cs typeface="Arial" panose="020B0604020202020204" pitchFamily="34" charset="0"/>
              </a:rPr>
              <a:t> Ali – Hardware part</a:t>
            </a:r>
          </a:p>
          <a:p>
            <a:endParaRPr lang="en-US" sz="2800" dirty="0">
              <a:latin typeface="Arial" panose="020B0604020202020204" pitchFamily="34" charset="0"/>
              <a:cs typeface="Arial" panose="020B0604020202020204" pitchFamily="34" charset="0"/>
            </a:endParaRPr>
          </a:p>
          <a:p>
            <a:endParaRPr lang="en-US" sz="2800" dirty="0"/>
          </a:p>
          <a:p>
            <a:pPr marL="0" indent="0">
              <a:buNone/>
            </a:pPr>
            <a:r>
              <a:rPr lang="en-US" sz="2800" dirty="0"/>
              <a:t> </a:t>
            </a:r>
          </a:p>
        </p:txBody>
      </p:sp>
    </p:spTree>
    <p:extLst>
      <p:ext uri="{BB962C8B-B14F-4D97-AF65-F5344CB8AC3E}">
        <p14:creationId xmlns:p14="http://schemas.microsoft.com/office/powerpoint/2010/main" val="1827498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5573" y="508201"/>
            <a:ext cx="8911687" cy="1280890"/>
          </a:xfrm>
        </p:spPr>
        <p:txBody>
          <a:bodyPr/>
          <a:lstStyle/>
          <a:p>
            <a:pPr algn="ctr"/>
            <a:r>
              <a:rPr lang="en-US" b="1" u="sng" dirty="0">
                <a:solidFill>
                  <a:srgbClr val="0070C0"/>
                </a:solidFill>
              </a:rPr>
              <a:t>Project design according to SDLC</a:t>
            </a:r>
          </a:p>
        </p:txBody>
      </p:sp>
      <p:sp>
        <p:nvSpPr>
          <p:cNvPr id="3" name="Content Placeholder 2"/>
          <p:cNvSpPr>
            <a:spLocks noGrp="1"/>
          </p:cNvSpPr>
          <p:nvPr>
            <p:ph idx="1"/>
          </p:nvPr>
        </p:nvSpPr>
        <p:spPr>
          <a:xfrm>
            <a:off x="2125573" y="2159358"/>
            <a:ext cx="8915400" cy="3777622"/>
          </a:xfrm>
        </p:spPr>
        <p:txBody>
          <a:bodyPr>
            <a:normAutofit/>
          </a:bodyPr>
          <a:lstStyle/>
          <a:p>
            <a:r>
              <a:rPr lang="en-US" sz="2800" dirty="0">
                <a:latin typeface="Arial" panose="020B0604020202020204" pitchFamily="34" charset="0"/>
                <a:cs typeface="Arial" panose="020B0604020202020204" pitchFamily="34" charset="0"/>
              </a:rPr>
              <a:t>We are using waterfall model here. As the Waterfall Model illustrates the software development process in a linear sequential flow, and also it is suitable for small size project. So we are applying it in our project.</a:t>
            </a:r>
          </a:p>
        </p:txBody>
      </p:sp>
    </p:spTree>
    <p:extLst>
      <p:ext uri="{BB962C8B-B14F-4D97-AF65-F5344CB8AC3E}">
        <p14:creationId xmlns:p14="http://schemas.microsoft.com/office/powerpoint/2010/main" val="1604469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768" y="482442"/>
            <a:ext cx="8911687" cy="1280890"/>
          </a:xfrm>
        </p:spPr>
        <p:txBody>
          <a:bodyPr/>
          <a:lstStyle/>
          <a:p>
            <a:pPr algn="ctr"/>
            <a:r>
              <a:rPr lang="en-US" b="1" u="sng" dirty="0">
                <a:solidFill>
                  <a:srgbClr val="0070C0"/>
                </a:solidFill>
              </a:rPr>
              <a:t>Equipment</a:t>
            </a:r>
            <a:endParaRPr lang="en-US" dirty="0"/>
          </a:p>
        </p:txBody>
      </p:sp>
      <p:sp>
        <p:nvSpPr>
          <p:cNvPr id="3" name="Content Placeholder 2"/>
          <p:cNvSpPr>
            <a:spLocks noGrp="1"/>
          </p:cNvSpPr>
          <p:nvPr>
            <p:ph idx="1"/>
          </p:nvPr>
        </p:nvSpPr>
        <p:spPr>
          <a:xfrm>
            <a:off x="1533144" y="2082085"/>
            <a:ext cx="8915400" cy="3777622"/>
          </a:xfrm>
        </p:spPr>
        <p:txBody>
          <a:bodyPr>
            <a:normAutofit lnSpcReduction="10000"/>
          </a:bodyPr>
          <a:lstStyle/>
          <a:p>
            <a:pPr marL="0" lvl="0" indent="0">
              <a:buClr>
                <a:srgbClr val="A53010"/>
              </a:buClr>
              <a:buNone/>
            </a:pPr>
            <a:endParaRPr lang="en-US" b="1" dirty="0">
              <a:solidFill>
                <a:prstClr val="black">
                  <a:lumMod val="75000"/>
                  <a:lumOff val="25000"/>
                </a:prstClr>
              </a:solidFill>
            </a:endParaRPr>
          </a:p>
          <a:p>
            <a:pPr lvl="0">
              <a:buClr>
                <a:srgbClr val="A53010"/>
              </a:buClr>
            </a:pPr>
            <a:r>
              <a:rPr lang="en-US" sz="2400" dirty="0">
                <a:solidFill>
                  <a:prstClr val="black">
                    <a:lumMod val="75000"/>
                    <a:lumOff val="25000"/>
                  </a:prstClr>
                </a:solidFill>
                <a:latin typeface="Arial" panose="020B0604020202020204" pitchFamily="34" charset="0"/>
                <a:cs typeface="Arial" panose="020B0604020202020204" pitchFamily="34" charset="0"/>
              </a:rPr>
              <a:t>DHT11 Temperature And Humidity Sensor</a:t>
            </a:r>
          </a:p>
          <a:p>
            <a:pPr lvl="0">
              <a:buClr>
                <a:srgbClr val="A53010"/>
              </a:buClr>
            </a:pPr>
            <a:r>
              <a:rPr lang="en-US" sz="2400" dirty="0">
                <a:solidFill>
                  <a:prstClr val="black">
                    <a:lumMod val="75000"/>
                    <a:lumOff val="25000"/>
                  </a:prstClr>
                </a:solidFill>
                <a:latin typeface="Arial" panose="020B0604020202020204" pitchFamily="34" charset="0"/>
                <a:cs typeface="Arial" panose="020B0604020202020204" pitchFamily="34" charset="0"/>
              </a:rPr>
              <a:t>Arduino UNO</a:t>
            </a:r>
          </a:p>
          <a:p>
            <a:pPr lvl="0">
              <a:buClr>
                <a:srgbClr val="A53010"/>
              </a:buClr>
            </a:pPr>
            <a:r>
              <a:rPr lang="en-US" sz="2400" dirty="0">
                <a:solidFill>
                  <a:prstClr val="black">
                    <a:lumMod val="75000"/>
                    <a:lumOff val="25000"/>
                  </a:prstClr>
                </a:solidFill>
                <a:latin typeface="Arial" panose="020B0604020202020204" pitchFamily="34" charset="0"/>
                <a:cs typeface="Arial" panose="020B0604020202020204" pitchFamily="34" charset="0"/>
              </a:rPr>
              <a:t>16*2 LCD display</a:t>
            </a:r>
          </a:p>
          <a:p>
            <a:pPr lvl="0">
              <a:buClr>
                <a:srgbClr val="A53010"/>
              </a:buClr>
            </a:pPr>
            <a:r>
              <a:rPr lang="en-US" sz="2400" dirty="0">
                <a:solidFill>
                  <a:prstClr val="black">
                    <a:lumMod val="75000"/>
                    <a:lumOff val="25000"/>
                  </a:prstClr>
                </a:solidFill>
                <a:latin typeface="Arial" panose="020B0604020202020204" pitchFamily="34" charset="0"/>
                <a:cs typeface="Arial" panose="020B0604020202020204" pitchFamily="34" charset="0"/>
              </a:rPr>
              <a:t>10k trim pot</a:t>
            </a:r>
          </a:p>
          <a:p>
            <a:pPr lvl="0">
              <a:buClr>
                <a:srgbClr val="A53010"/>
              </a:buClr>
            </a:pPr>
            <a:r>
              <a:rPr lang="en-US" sz="2400" dirty="0">
                <a:solidFill>
                  <a:prstClr val="black">
                    <a:lumMod val="75000"/>
                    <a:lumOff val="25000"/>
                  </a:prstClr>
                </a:solidFill>
                <a:latin typeface="Arial" panose="020B0604020202020204" pitchFamily="34" charset="0"/>
                <a:cs typeface="Arial" panose="020B0604020202020204" pitchFamily="34" charset="0"/>
              </a:rPr>
              <a:t>10k resistor</a:t>
            </a:r>
          </a:p>
          <a:p>
            <a:pPr lvl="0">
              <a:buClr>
                <a:srgbClr val="A53010"/>
              </a:buClr>
            </a:pPr>
            <a:r>
              <a:rPr lang="en-US" sz="2400" dirty="0">
                <a:solidFill>
                  <a:prstClr val="black">
                    <a:lumMod val="75000"/>
                    <a:lumOff val="25000"/>
                  </a:prstClr>
                </a:solidFill>
                <a:latin typeface="Arial" panose="020B0604020202020204" pitchFamily="34" charset="0"/>
                <a:cs typeface="Arial" panose="020B0604020202020204" pitchFamily="34" charset="0"/>
              </a:rPr>
              <a:t>Breadboard</a:t>
            </a:r>
          </a:p>
          <a:p>
            <a:pPr lvl="0">
              <a:buClr>
                <a:srgbClr val="A53010"/>
              </a:buClr>
            </a:pPr>
            <a:r>
              <a:rPr lang="en-US" sz="2400" dirty="0">
                <a:solidFill>
                  <a:prstClr val="black">
                    <a:lumMod val="75000"/>
                    <a:lumOff val="25000"/>
                  </a:prstClr>
                </a:solidFill>
                <a:latin typeface="Arial" panose="020B0604020202020204" pitchFamily="34" charset="0"/>
                <a:cs typeface="Arial" panose="020B0604020202020204" pitchFamily="34" charset="0"/>
              </a:rPr>
              <a:t>Connecting wires</a:t>
            </a:r>
          </a:p>
          <a:p>
            <a:pPr marL="0" lvl="0" indent="0">
              <a:buClr>
                <a:srgbClr val="A53010"/>
              </a:buClr>
              <a:buNone/>
            </a:pPr>
            <a:endParaRPr lang="en-US" dirty="0">
              <a:solidFill>
                <a:prstClr val="black">
                  <a:lumMod val="75000"/>
                  <a:lumOff val="25000"/>
                </a:prstClr>
              </a:solidFill>
            </a:endParaRPr>
          </a:p>
          <a:p>
            <a:endParaRPr lang="en-US" dirty="0"/>
          </a:p>
        </p:txBody>
      </p:sp>
    </p:spTree>
    <p:extLst>
      <p:ext uri="{BB962C8B-B14F-4D97-AF65-F5344CB8AC3E}">
        <p14:creationId xmlns:p14="http://schemas.microsoft.com/office/powerpoint/2010/main" val="2469710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5EDAD-3C09-4778-A1BB-86CFFB5D751E}"/>
              </a:ext>
            </a:extLst>
          </p:cNvPr>
          <p:cNvPicPr>
            <a:picLocks noChangeAspect="1"/>
          </p:cNvPicPr>
          <p:nvPr/>
        </p:nvPicPr>
        <p:blipFill>
          <a:blip r:embed="rId2"/>
          <a:stretch>
            <a:fillRect/>
          </a:stretch>
        </p:blipFill>
        <p:spPr>
          <a:xfrm>
            <a:off x="3674852" y="1488785"/>
            <a:ext cx="5089585" cy="5274325"/>
          </a:xfrm>
          <a:prstGeom prst="rect">
            <a:avLst/>
          </a:prstGeom>
        </p:spPr>
      </p:pic>
      <p:sp>
        <p:nvSpPr>
          <p:cNvPr id="6" name="Rectangle 5">
            <a:extLst>
              <a:ext uri="{FF2B5EF4-FFF2-40B4-BE49-F238E27FC236}">
                <a16:creationId xmlns:a16="http://schemas.microsoft.com/office/drawing/2014/main" id="{9B34C986-6D62-4FD7-886B-40AC772E45FF}"/>
              </a:ext>
            </a:extLst>
          </p:cNvPr>
          <p:cNvSpPr/>
          <p:nvPr/>
        </p:nvSpPr>
        <p:spPr>
          <a:xfrm>
            <a:off x="1545566" y="259594"/>
            <a:ext cx="9100868" cy="646331"/>
          </a:xfrm>
          <a:prstGeom prst="rect">
            <a:avLst/>
          </a:prstGeom>
        </p:spPr>
        <p:txBody>
          <a:bodyPr wrap="square">
            <a:spAutoFit/>
          </a:bodyPr>
          <a:lstStyle/>
          <a:p>
            <a:pPr algn="ctr"/>
            <a:r>
              <a:rPr lang="en-US" sz="3600" b="1" u="sng" dirty="0">
                <a:solidFill>
                  <a:srgbClr val="0070C0"/>
                </a:solidFill>
                <a:latin typeface="Arial" panose="020B0604020202020204" pitchFamily="34" charset="0"/>
                <a:cs typeface="Arial" panose="020B0604020202020204" pitchFamily="34" charset="0"/>
              </a:rPr>
              <a:t>Steps Of Water Fall Model</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784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609" y="69011"/>
            <a:ext cx="9905998" cy="1478570"/>
          </a:xfrm>
        </p:spPr>
        <p:txBody>
          <a:bodyPr/>
          <a:lstStyle/>
          <a:p>
            <a:pPr algn="ctr"/>
            <a:r>
              <a:rPr lang="en-US" b="1" u="sng" dirty="0">
                <a:solidFill>
                  <a:srgbClr val="0070C0"/>
                </a:solidFill>
              </a:rPr>
              <a:t>1. Requirements</a:t>
            </a:r>
          </a:p>
        </p:txBody>
      </p:sp>
      <p:sp>
        <p:nvSpPr>
          <p:cNvPr id="3" name="Content Placeholder 2"/>
          <p:cNvSpPr>
            <a:spLocks noGrp="1"/>
          </p:cNvSpPr>
          <p:nvPr>
            <p:ph idx="1"/>
          </p:nvPr>
        </p:nvSpPr>
        <p:spPr>
          <a:xfrm>
            <a:off x="1115655" y="1244934"/>
            <a:ext cx="10307906" cy="5613066"/>
          </a:xfrm>
        </p:spPr>
        <p:txBody>
          <a:bodyPr>
            <a:normAutofit/>
          </a:bodyPr>
          <a:lstStyle/>
          <a:p>
            <a:r>
              <a:rPr lang="en-US" sz="2400" dirty="0">
                <a:latin typeface="Arial" panose="020B0604020202020204" pitchFamily="34" charset="0"/>
                <a:cs typeface="Arial" panose="020B0604020202020204" pitchFamily="34" charset="0"/>
              </a:rPr>
              <a:t>We will make a temp and humidity detector type project which collect data through sensor and react based on temperature and our estimated cost is 1K, estimated time is 4 weeks.</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We will use temperature and humidity sensor(DHT11) to calculate the temperature around us and also, we can see it in LCD screen and in Arduino console. We will use Arduino with Windows operating system to make it and control it. There will be other components like breadboard, resistors etc. </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0240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4" y="0"/>
            <a:ext cx="9905998" cy="958658"/>
          </a:xfrm>
        </p:spPr>
        <p:txBody>
          <a:bodyPr/>
          <a:lstStyle/>
          <a:p>
            <a:pPr algn="ctr"/>
            <a:r>
              <a:rPr lang="en-US" b="1" u="sng" dirty="0">
                <a:solidFill>
                  <a:srgbClr val="0070C0"/>
                </a:solidFill>
              </a:rPr>
              <a:t>2. </a:t>
            </a:r>
            <a:r>
              <a:rPr lang="en-US" b="1" u="sng" dirty="0">
                <a:solidFill>
                  <a:srgbClr val="0070C0"/>
                </a:solidFill>
                <a:latin typeface="Arial" panose="020B0604020202020204" pitchFamily="34" charset="0"/>
                <a:cs typeface="Arial" panose="020B0604020202020204" pitchFamily="34" charset="0"/>
              </a:rPr>
              <a:t>System Design</a:t>
            </a:r>
          </a:p>
        </p:txBody>
      </p:sp>
      <p:sp>
        <p:nvSpPr>
          <p:cNvPr id="3" name="Content Placeholder 2"/>
          <p:cNvSpPr>
            <a:spLocks noGrp="1"/>
          </p:cNvSpPr>
          <p:nvPr>
            <p:ph idx="1"/>
          </p:nvPr>
        </p:nvSpPr>
        <p:spPr>
          <a:xfrm>
            <a:off x="1141413" y="1644180"/>
            <a:ext cx="9905999" cy="4936924"/>
          </a:xfrm>
        </p:spPr>
        <p:txBody>
          <a:bodyPr>
            <a:noAutofit/>
          </a:bodyPr>
          <a:lstStyle/>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dirty="0"/>
          </a:p>
        </p:txBody>
      </p:sp>
      <p:pic>
        <p:nvPicPr>
          <p:cNvPr id="9" name="Picture 8">
            <a:extLst>
              <a:ext uri="{FF2B5EF4-FFF2-40B4-BE49-F238E27FC236}">
                <a16:creationId xmlns:a16="http://schemas.microsoft.com/office/drawing/2014/main" id="{1D9385BA-4169-4B59-975D-4B777647B4A6}"/>
              </a:ext>
            </a:extLst>
          </p:cNvPr>
          <p:cNvPicPr>
            <a:picLocks noChangeAspect="1"/>
          </p:cNvPicPr>
          <p:nvPr/>
        </p:nvPicPr>
        <p:blipFill>
          <a:blip r:embed="rId2"/>
          <a:stretch>
            <a:fillRect/>
          </a:stretch>
        </p:blipFill>
        <p:spPr>
          <a:xfrm>
            <a:off x="1785668" y="824095"/>
            <a:ext cx="8165939" cy="6033905"/>
          </a:xfrm>
          <a:prstGeom prst="rect">
            <a:avLst/>
          </a:prstGeom>
        </p:spPr>
      </p:pic>
    </p:spTree>
    <p:extLst>
      <p:ext uri="{BB962C8B-B14F-4D97-AF65-F5344CB8AC3E}">
        <p14:creationId xmlns:p14="http://schemas.microsoft.com/office/powerpoint/2010/main" val="366852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70456"/>
            <a:ext cx="9905998" cy="1208114"/>
          </a:xfrm>
        </p:spPr>
        <p:txBody>
          <a:bodyPr/>
          <a:lstStyle/>
          <a:p>
            <a:pPr algn="ctr"/>
            <a:r>
              <a:rPr lang="en-US" b="1" u="sng" dirty="0">
                <a:solidFill>
                  <a:srgbClr val="0070C0"/>
                </a:solidFill>
              </a:rPr>
              <a:t>3. Implementation</a:t>
            </a:r>
          </a:p>
        </p:txBody>
      </p:sp>
      <p:sp>
        <p:nvSpPr>
          <p:cNvPr id="3" name="Content Placeholder 2"/>
          <p:cNvSpPr>
            <a:spLocks noGrp="1"/>
          </p:cNvSpPr>
          <p:nvPr>
            <p:ph idx="1"/>
          </p:nvPr>
        </p:nvSpPr>
        <p:spPr>
          <a:xfrm>
            <a:off x="1141413" y="1313645"/>
            <a:ext cx="10307905" cy="5447763"/>
          </a:xfrm>
        </p:spPr>
        <p:txBody>
          <a:bodyPr>
            <a:normAutofit/>
          </a:bodyPr>
          <a:lstStyle/>
          <a:p>
            <a:r>
              <a:rPr lang="en-US" sz="2400" dirty="0">
                <a:latin typeface="Arial" panose="020B0604020202020204" pitchFamily="34" charset="0"/>
                <a:cs typeface="Arial" panose="020B0604020202020204" pitchFamily="34" charset="0"/>
              </a:rPr>
              <a:t>We have done installing Arduino 1.7.8 software in windows 10.</a:t>
            </a:r>
          </a:p>
          <a:p>
            <a:r>
              <a:rPr lang="en-US" sz="2400" dirty="0">
                <a:latin typeface="Arial" panose="020B0604020202020204" pitchFamily="34" charset="0"/>
                <a:cs typeface="Arial" panose="020B0604020202020204" pitchFamily="34" charset="0"/>
              </a:rPr>
              <a:t>We also installed necessary libraries named DHT11 and Wire.</a:t>
            </a:r>
          </a:p>
          <a:p>
            <a:r>
              <a:rPr lang="en-US" sz="2400" dirty="0">
                <a:latin typeface="Arial" panose="020B0604020202020204" pitchFamily="34" charset="0"/>
                <a:cs typeface="Arial" panose="020B0604020202020204" pitchFamily="34" charset="0"/>
              </a:rPr>
              <a:t>At first, we connected the DHT11 sensor to our Arduino UNO and implement the coding part for showing results in the Arduino console.</a:t>
            </a:r>
          </a:p>
          <a:p>
            <a:r>
              <a:rPr lang="en-US" sz="2400" dirty="0">
                <a:latin typeface="Arial" panose="020B0604020202020204" pitchFamily="34" charset="0"/>
                <a:cs typeface="Arial" panose="020B0604020202020204" pitchFamily="34" charset="0"/>
              </a:rPr>
              <a:t>Then, we move to our hardware part.</a:t>
            </a:r>
          </a:p>
          <a:p>
            <a:r>
              <a:rPr lang="en-US" sz="2400" dirty="0">
                <a:latin typeface="Arial" panose="020B0604020202020204" pitchFamily="34" charset="0"/>
                <a:cs typeface="Arial" panose="020B0604020202020204" pitchFamily="34" charset="0"/>
              </a:rPr>
              <a:t>Finally, we connected the LCD display to show the result in the display.</a:t>
            </a:r>
          </a:p>
          <a:p>
            <a:r>
              <a:rPr lang="en-US" sz="2400" dirty="0">
                <a:latin typeface="Arial" panose="020B0604020202020204" pitchFamily="34" charset="0"/>
                <a:cs typeface="Arial" panose="020B0604020202020204" pitchFamily="34" charset="0"/>
              </a:rPr>
              <a:t>Additionally, added the trim pot to control the brightness in the LCD.</a:t>
            </a:r>
          </a:p>
          <a:p>
            <a:r>
              <a:rPr lang="en-US" sz="2400" dirty="0">
                <a:latin typeface="Arial" panose="020B0604020202020204" pitchFamily="34" charset="0"/>
                <a:cs typeface="Arial" panose="020B0604020202020204" pitchFamily="34" charset="0"/>
              </a:rPr>
              <a:t>We added messaging system, using Trillo API, so that we can get notified in the event of critical temperature situation.</a:t>
            </a:r>
          </a:p>
          <a:p>
            <a:r>
              <a:rPr lang="en-US" sz="2400" dirty="0">
                <a:latin typeface="Arial" panose="020B0604020202020204" pitchFamily="34" charset="0"/>
                <a:cs typeface="Arial" panose="020B0604020202020204" pitchFamily="34" charset="0"/>
              </a:rPr>
              <a:t>We also added 6 LEDs to indicate different temp situation.</a:t>
            </a:r>
          </a:p>
          <a:p>
            <a:pPr marL="0" indent="0">
              <a:buNone/>
            </a:pPr>
            <a:endParaRPr lang="en-US" dirty="0"/>
          </a:p>
        </p:txBody>
      </p:sp>
    </p:spTree>
    <p:extLst>
      <p:ext uri="{BB962C8B-B14F-4D97-AF65-F5344CB8AC3E}">
        <p14:creationId xmlns:p14="http://schemas.microsoft.com/office/powerpoint/2010/main" val="205208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744</TotalTime>
  <Words>806</Words>
  <Application>Microsoft Office PowerPoint</Application>
  <PresentationFormat>Widescreen</PresentationFormat>
  <Paragraphs>133</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SimSun</vt:lpstr>
      <vt:lpstr>Arial</vt:lpstr>
      <vt:lpstr>Berlin Sans FB</vt:lpstr>
      <vt:lpstr>Calibri</vt:lpstr>
      <vt:lpstr>Century Gothic</vt:lpstr>
      <vt:lpstr>Wingdings 3</vt:lpstr>
      <vt:lpstr>Wisp</vt:lpstr>
      <vt:lpstr>Project Defence</vt:lpstr>
      <vt:lpstr>Members</vt:lpstr>
      <vt:lpstr>Per-Member responsibility</vt:lpstr>
      <vt:lpstr>Project design according to SDLC</vt:lpstr>
      <vt:lpstr>Equipment</vt:lpstr>
      <vt:lpstr>PowerPoint Presentation</vt:lpstr>
      <vt:lpstr>1. Requirements</vt:lpstr>
      <vt:lpstr>2. System Design</vt:lpstr>
      <vt:lpstr>3. Implementation</vt:lpstr>
      <vt:lpstr>1</vt:lpstr>
      <vt:lpstr>PowerPoint Presentation</vt:lpstr>
      <vt:lpstr>PowerPoint Presentation</vt:lpstr>
      <vt:lpstr>4. Integration &amp; Testing</vt:lpstr>
      <vt:lpstr>PowerPoint Presentation</vt:lpstr>
      <vt:lpstr>PowerPoint Presentation</vt:lpstr>
      <vt:lpstr>PowerPoint Presentation</vt:lpstr>
      <vt:lpstr>5. Deployment of system</vt:lpstr>
      <vt:lpstr>6.Maintenance</vt:lpstr>
      <vt:lpstr>Feasibility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Defence</dc:title>
  <dc:creator>Tushar Faroque</dc:creator>
  <cp:lastModifiedBy>Tushar Faroque</cp:lastModifiedBy>
  <cp:revision>110</cp:revision>
  <dcterms:created xsi:type="dcterms:W3CDTF">2019-07-04T08:18:48Z</dcterms:created>
  <dcterms:modified xsi:type="dcterms:W3CDTF">2019-08-27T16:40:24Z</dcterms:modified>
</cp:coreProperties>
</file>